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CE07F9-1745-4EA5-B6D5-756E74B14D0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B3DE71-AFCB-493B-90BE-DB70D299727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2924944"/>
            <a:ext cx="6400800" cy="2497832"/>
          </a:xfrm>
        </p:spPr>
        <p:txBody>
          <a:bodyPr>
            <a:normAutofit lnSpcReduction="10000"/>
          </a:bodyPr>
          <a:lstStyle/>
          <a:p>
            <a:r>
              <a:rPr lang="cs-CZ" sz="4400" b="1" dirty="0" smtClean="0"/>
              <a:t>Jak dál ve 2.lize?</a:t>
            </a:r>
          </a:p>
          <a:p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Pokračovat ve stávajícím modelu?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Vytvořit další model?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Vrátit se k osvědčené variantě?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pPr marL="182880" indent="0">
              <a:buNone/>
            </a:pPr>
            <a:r>
              <a:rPr lang="cs-CZ" dirty="0" smtClean="0"/>
              <a:t>2. LIGA 2015 - 2016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814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904" y="404664"/>
            <a:ext cx="7459488" cy="1008112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 smtClean="0"/>
              <a:t>3 </a:t>
            </a:r>
            <a:r>
              <a:rPr lang="cs-CZ" sz="4400" dirty="0"/>
              <a:t>skupiny po 10 účastnících</a:t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8191333" cy="864096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400" dirty="0" smtClean="0"/>
              <a:t>Návrh složení skupin pro sezónu 2015-2016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5" y="2564904"/>
            <a:ext cx="2592287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b="1" dirty="0" smtClean="0"/>
              <a:t>Západ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Klatovy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Bílina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Jablonec </a:t>
            </a:r>
            <a:r>
              <a:rPr lang="cs-CZ" dirty="0" err="1" smtClean="0"/>
              <a:t>n.N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Řisuty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Kobra Praha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Sokolov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Děčín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Vrchlabí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Trutnov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Klášterec </a:t>
            </a:r>
            <a:r>
              <a:rPr lang="cs-CZ" dirty="0" err="1" smtClean="0"/>
              <a:t>n.O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059833" y="2564904"/>
            <a:ext cx="2592287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b="1" dirty="0" smtClean="0"/>
              <a:t>Střed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Kolín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Nymburk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Havl</a:t>
            </a:r>
            <a:r>
              <a:rPr lang="cs-CZ" dirty="0" smtClean="0"/>
              <a:t>. Brod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Žďár </a:t>
            </a:r>
            <a:r>
              <a:rPr lang="cs-CZ" dirty="0" err="1" smtClean="0"/>
              <a:t>n.S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Pelhřimov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Mor. Budějovice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Technika </a:t>
            </a:r>
            <a:r>
              <a:rPr lang="cs-CZ" dirty="0"/>
              <a:t>Brno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Písek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Jin.Hradec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Tábor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652121" y="2564904"/>
            <a:ext cx="2592287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b="1" dirty="0" smtClean="0"/>
              <a:t>Východ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Opava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Hodonín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Kopřivnice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Břeclav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Val. Meziříčí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Nový Jičín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Poruba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Vsetín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Karviná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Frýdek-Místek</a:t>
            </a:r>
          </a:p>
        </p:txBody>
      </p:sp>
    </p:spTree>
    <p:extLst>
      <p:ext uri="{BB962C8B-B14F-4D97-AF65-F5344CB8AC3E}">
        <p14:creationId xmlns:p14="http://schemas.microsoft.com/office/powerpoint/2010/main" val="1101163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904" y="404664"/>
            <a:ext cx="7459488" cy="1080120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/>
              <a:t>Základní </a:t>
            </a:r>
            <a:r>
              <a:rPr lang="cs-CZ" sz="4400" dirty="0" smtClean="0"/>
              <a:t>část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1916832"/>
            <a:ext cx="8191333" cy="3528392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Standardní systém „každý s každým“ 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2x doma, 2x venku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Celkem 36 zápasů 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Pravidelné termíny středa / víkend (sobota)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347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904" y="404664"/>
            <a:ext cx="7459488" cy="1080120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/>
              <a:t>N</a:t>
            </a:r>
            <a:r>
              <a:rPr lang="cs-CZ" sz="4400" dirty="0" smtClean="0"/>
              <a:t>adstavbová část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1772816"/>
            <a:ext cx="8191333" cy="446449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Po základní části rozdělení tabulky na dvě části</a:t>
            </a:r>
          </a:p>
          <a:p>
            <a:pPr marL="880110" lvl="1" indent="-514350">
              <a:lnSpc>
                <a:spcPct val="170000"/>
              </a:lnSpc>
              <a:buAutoNum type="alphaLcParenR"/>
            </a:pPr>
            <a:r>
              <a:rPr lang="cs-CZ" sz="2600" dirty="0" smtClean="0"/>
              <a:t>1. – 5. místo -&gt; atraktivita boje o 1.-4. místo (play-</a:t>
            </a:r>
            <a:r>
              <a:rPr lang="cs-CZ" sz="2600" dirty="0" err="1" smtClean="0"/>
              <a:t>off</a:t>
            </a:r>
            <a:r>
              <a:rPr lang="cs-CZ" sz="2600" dirty="0" smtClean="0"/>
              <a:t> doma)</a:t>
            </a:r>
          </a:p>
          <a:p>
            <a:pPr marL="880110" lvl="1" indent="-514350">
              <a:lnSpc>
                <a:spcPct val="170000"/>
              </a:lnSpc>
              <a:buAutoNum type="alphaLcParenR"/>
            </a:pPr>
            <a:r>
              <a:rPr lang="cs-CZ" sz="2600" dirty="0" smtClean="0"/>
              <a:t>6. – 10. místo -&gt; atraktivita boje o play-</a:t>
            </a:r>
            <a:r>
              <a:rPr lang="cs-CZ" sz="2600" dirty="0" err="1" smtClean="0"/>
              <a:t>off</a:t>
            </a:r>
            <a:r>
              <a:rPr lang="cs-CZ" sz="2600" dirty="0" smtClean="0"/>
              <a:t> a záchranu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1</a:t>
            </a:r>
            <a:r>
              <a:rPr lang="cs-CZ" sz="2800" dirty="0" smtClean="0"/>
              <a:t>x doma, 1x venku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Celkem 8 zápasů 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Body získané v základní části zůstávají 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Mužstva v části a) nemohou být v konečné tabulce přeskočena mužstvy z části b) (i když získají více bodů)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Pravidelné termíny středa / víkend (sobota)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733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904" y="404664"/>
            <a:ext cx="7459488" cy="1224136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 smtClean="0"/>
              <a:t>Play - </a:t>
            </a:r>
            <a:r>
              <a:rPr lang="cs-CZ" sz="4400" dirty="0" err="1" smtClean="0"/>
              <a:t>off</a:t>
            </a: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5988" y="1412776"/>
            <a:ext cx="8424936" cy="316835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Do play-</a:t>
            </a:r>
            <a:r>
              <a:rPr lang="cs-CZ" sz="2800" dirty="0" err="1" smtClean="0"/>
              <a:t>off</a:t>
            </a:r>
            <a:r>
              <a:rPr lang="cs-CZ" sz="2800" dirty="0" smtClean="0"/>
              <a:t> postupuje prvních osm mužstev ve skupině (poslední sestupuje).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Nejvýše umístěné týmy (1-4) si podle konečného pořadí samy vybírají soupeře z umístěných na 5. – 8. místě. (varianta ke zvážení)</a:t>
            </a:r>
            <a:endParaRPr lang="cs-CZ" sz="2800" dirty="0"/>
          </a:p>
          <a:p>
            <a:pPr lv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600" dirty="0" smtClean="0"/>
              <a:t>Po posledním zápase oznámí týmy na prvních třech místech svoji volbu soupeře (1.tým oznámí jednoho soupeře, 2.tým oznámí dva soupeře v preferovaném pořadí, 3.tým oznámí tři soupeře v preferovaném pořadí, 4.tým neposílá a čeká kdo „zbyde“.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4305" y="4581128"/>
            <a:ext cx="8274159" cy="1872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Jedná se o spravedlivější </a:t>
            </a:r>
            <a:r>
              <a:rPr lang="cs-CZ" sz="2800" dirty="0"/>
              <a:t>model, kdy se zvyšuje výhoda vítězů a výše postavených, kteří mohou kalkulovat s aktuální formou </a:t>
            </a:r>
            <a:r>
              <a:rPr lang="cs-CZ" sz="2800" dirty="0" smtClean="0"/>
              <a:t>potencionálního soupeře</a:t>
            </a:r>
            <a:r>
              <a:rPr lang="cs-CZ" sz="2800" dirty="0"/>
              <a:t>, ale vybírat třeba i podle toho jak mu kdo sedí, nebo třeba podle derby pro diváky, případně se vyhnout nejvzdálenějšímu soupeři. Zároveň tím odpadají podezření a různé spekulace o závěrečných zápasech, kdy si mužstva „vybírají“ soupeře určitými nesportovními </a:t>
            </a:r>
            <a:r>
              <a:rPr lang="cs-CZ" sz="2800" dirty="0" smtClean="0"/>
              <a:t>metodami. </a:t>
            </a:r>
            <a:r>
              <a:rPr lang="cs-CZ" sz="2800" dirty="0"/>
              <a:t>Naopak, toto přinese napětí a tvrdý boj až do posledního zápasu.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195963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08912" cy="1224136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 smtClean="0"/>
              <a:t>Velké finále </a:t>
            </a:r>
            <a:br>
              <a:rPr lang="cs-CZ" sz="4400" dirty="0" smtClean="0"/>
            </a:br>
            <a:r>
              <a:rPr lang="cs-CZ" sz="4400" dirty="0"/>
              <a:t> </a:t>
            </a:r>
            <a:r>
              <a:rPr lang="cs-CZ" sz="4400" dirty="0" smtClean="0"/>
              <a:t>           - kvalifikace o 1.ligu</a:t>
            </a: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204864"/>
            <a:ext cx="8424936" cy="388843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Závislé na stanovených podmínkách 1.ligy a ČSLH. Předpokládejme zachování přímého postupu jednoho (ev. dvou) týmu.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Do kvalifikace postupují vítězové všech tří skupin, kde se utkají o jedno (ev. dvě) postupové místo do 1.ligy.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Zároveň bude na závěr vyhlášen celkový vítěz 2.ligy (případně předán pohár pro nejlepší neprofesionální tým ČR …)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093755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08912" cy="1008112"/>
          </a:xfrm>
        </p:spPr>
        <p:txBody>
          <a:bodyPr/>
          <a:lstStyle/>
          <a:p>
            <a:pPr marL="0" indent="0" algn="l">
              <a:buNone/>
            </a:pPr>
            <a:r>
              <a:rPr lang="cs-CZ" sz="3600" dirty="0" smtClean="0"/>
              <a:t>Pozitiva navrhovaného systému?</a:t>
            </a: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124744"/>
            <a:ext cx="8748464" cy="590465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800" b="1" dirty="0" smtClean="0"/>
              <a:t>Kratší dojezdové vzdálenosti (průměr 238 km / zápas)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cs-CZ" sz="2600" dirty="0" smtClean="0"/>
              <a:t>méně </a:t>
            </a:r>
            <a:r>
              <a:rPr lang="cs-CZ" sz="2600" dirty="0"/>
              <a:t>času v </a:t>
            </a:r>
            <a:r>
              <a:rPr lang="cs-CZ" sz="2600" dirty="0" smtClean="0"/>
              <a:t>autobuse, </a:t>
            </a:r>
            <a:r>
              <a:rPr lang="cs-CZ" sz="2600" dirty="0"/>
              <a:t>více na </a:t>
            </a:r>
            <a:r>
              <a:rPr lang="cs-CZ" sz="2600" dirty="0" smtClean="0"/>
              <a:t>ledě</a:t>
            </a:r>
            <a:endParaRPr lang="cs-CZ" sz="2600" dirty="0"/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cs-CZ" sz="2600" dirty="0"/>
              <a:t>s</a:t>
            </a:r>
            <a:r>
              <a:rPr lang="cs-CZ" sz="2600" dirty="0" smtClean="0"/>
              <a:t>tejné finanční náklady za podstatně větší počet zápasů 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cs-CZ" sz="2600" dirty="0" smtClean="0"/>
              <a:t>menší časová náročnost pro hráče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cs-CZ" sz="2600" dirty="0" smtClean="0"/>
              <a:t>vyšší </a:t>
            </a:r>
            <a:r>
              <a:rPr lang="cs-CZ" sz="2600" dirty="0"/>
              <a:t>návštěvnost fanoušků soupeře – lepší atmosféra </a:t>
            </a:r>
            <a:r>
              <a:rPr lang="cs-CZ" sz="2600" dirty="0" smtClean="0"/>
              <a:t>v hledišti a </a:t>
            </a:r>
            <a:r>
              <a:rPr lang="cs-CZ" sz="2600" dirty="0"/>
              <a:t>vyšší příjem klubu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600" dirty="0" smtClean="0"/>
              <a:t> </a:t>
            </a:r>
            <a:r>
              <a:rPr lang="cs-CZ" sz="2600" b="1" dirty="0" smtClean="0"/>
              <a:t>Celkem 44 zápasů v základní části 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/>
              <a:t>vyšší příjem ze vstupného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/>
              <a:t>pravidelný rytmus zápasů  - vyšší zájem diváků a médií, vhodnější pro hráče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600" b="1" dirty="0"/>
              <a:t> </a:t>
            </a:r>
            <a:r>
              <a:rPr lang="cs-CZ" sz="2600" b="1" dirty="0" smtClean="0"/>
              <a:t>Atraktivní systém základní a nadstavbové části 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/>
              <a:t>vysoká motivace - důležitost každého bodu, bude se bojovat o každou příčku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cs-CZ" sz="2600" dirty="0" smtClean="0"/>
              <a:t>Více regionálních derby – větší zájem diváků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b="1" dirty="0" smtClean="0"/>
              <a:t>Spravedlivě rovnocenné podmínky, pro všechny účastníky soutěže ve všech skupinách</a:t>
            </a:r>
            <a:endParaRPr lang="cs-CZ" sz="2800" b="1" dirty="0"/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cs-CZ" sz="2600" dirty="0"/>
              <a:t>s</a:t>
            </a:r>
            <a:r>
              <a:rPr lang="cs-CZ" sz="2600" dirty="0" smtClean="0"/>
              <a:t>tejný počet zápasů, stejný počet postupujících, </a:t>
            </a:r>
            <a:r>
              <a:rPr lang="cs-CZ" sz="2600" dirty="0" err="1" smtClean="0"/>
              <a:t>sestupujích</a:t>
            </a:r>
            <a:r>
              <a:rPr lang="cs-CZ" sz="2600" dirty="0" smtClean="0"/>
              <a:t>…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94716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560840" cy="1440160"/>
          </a:xfrm>
        </p:spPr>
        <p:txBody>
          <a:bodyPr/>
          <a:lstStyle/>
          <a:p>
            <a:pPr marL="0" indent="0" algn="l">
              <a:buNone/>
            </a:pPr>
            <a:r>
              <a:rPr lang="cs-CZ" sz="4200" dirty="0" smtClean="0"/>
              <a:t>Nejčastěji kritizovaná negativa současného modelu</a:t>
            </a: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2564904"/>
            <a:ext cx="7776864" cy="3186688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sz="2800" dirty="0" smtClean="0"/>
              <a:t>Velké </a:t>
            </a:r>
            <a:r>
              <a:rPr lang="cs-CZ" sz="2800" dirty="0"/>
              <a:t>dojezdové vzdálenosti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Nízký </a:t>
            </a:r>
            <a:r>
              <a:rPr lang="cs-CZ" sz="2800" dirty="0"/>
              <a:t>počet zápasů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Nízká atraktivita dlouhodobé soutěže</a:t>
            </a:r>
            <a:endParaRPr lang="cs-CZ" sz="28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Různé </a:t>
            </a:r>
            <a:r>
              <a:rPr lang="cs-CZ" sz="2800" dirty="0"/>
              <a:t>podmínky </a:t>
            </a:r>
            <a:r>
              <a:rPr lang="cs-CZ" sz="2800" dirty="0" smtClean="0"/>
              <a:t>skupin Východ/Západ</a:t>
            </a:r>
            <a:endParaRPr lang="cs-CZ" sz="2800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67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04856" cy="1512168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/>
              <a:t>Velké dojezdové </a:t>
            </a:r>
            <a:r>
              <a:rPr lang="cs-CZ" sz="4400" dirty="0" smtClean="0"/>
              <a:t>vzdálenosti</a:t>
            </a:r>
            <a:br>
              <a:rPr lang="cs-CZ" sz="4400" dirty="0" smtClean="0"/>
            </a:b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3068960"/>
            <a:ext cx="7776864" cy="30243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Časová </a:t>
            </a:r>
            <a:r>
              <a:rPr lang="cs-CZ" sz="2800" dirty="0"/>
              <a:t>náročnost pro amatérské </a:t>
            </a:r>
            <a:r>
              <a:rPr lang="cs-CZ" sz="2800" dirty="0" smtClean="0"/>
              <a:t>hráče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600" dirty="0"/>
              <a:t> </a:t>
            </a:r>
            <a:r>
              <a:rPr lang="cs-CZ" sz="2600" dirty="0" smtClean="0"/>
              <a:t>problémy v zaměstnání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600" dirty="0"/>
              <a:t> </a:t>
            </a:r>
            <a:r>
              <a:rPr lang="cs-CZ" sz="2600" dirty="0" smtClean="0"/>
              <a:t>k některým zápasům odjíždí týmy nekompletní</a:t>
            </a:r>
            <a:endParaRPr lang="cs-CZ" sz="26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Nepříznivý vliv na rozpočet klubů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600" dirty="0" smtClean="0"/>
              <a:t> zvýšené </a:t>
            </a:r>
            <a:r>
              <a:rPr lang="cs-CZ" sz="2600" dirty="0"/>
              <a:t>finanční </a:t>
            </a:r>
            <a:r>
              <a:rPr lang="cs-CZ" sz="2600" dirty="0" smtClean="0"/>
              <a:t>náklady za dopravu</a:t>
            </a:r>
          </a:p>
          <a:p>
            <a:pPr marL="365760" lvl="1" indent="0">
              <a:lnSpc>
                <a:spcPct val="150000"/>
              </a:lnSpc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844824"/>
            <a:ext cx="806489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None/>
            </a:pPr>
            <a:r>
              <a:rPr lang="cs-CZ" sz="3600" dirty="0"/>
              <a:t>Průměrně 300 km / zápas</a:t>
            </a:r>
          </a:p>
        </p:txBody>
      </p:sp>
    </p:spTree>
    <p:extLst>
      <p:ext uri="{BB962C8B-B14F-4D97-AF65-F5344CB8AC3E}">
        <p14:creationId xmlns:p14="http://schemas.microsoft.com/office/powerpoint/2010/main" val="3568792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904" y="404664"/>
            <a:ext cx="7704856" cy="1512168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 smtClean="0"/>
              <a:t>Nízký počet zápasů</a:t>
            </a:r>
            <a:br>
              <a:rPr lang="cs-CZ" sz="4400" dirty="0" smtClean="0"/>
            </a:b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2372" y="2564904"/>
            <a:ext cx="7911617" cy="35032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N</a:t>
            </a:r>
            <a:r>
              <a:rPr lang="cs-CZ" sz="2600" dirty="0" smtClean="0"/>
              <a:t>ižší </a:t>
            </a:r>
            <a:r>
              <a:rPr lang="cs-CZ" sz="2600" dirty="0"/>
              <a:t>příjmy ze </a:t>
            </a:r>
            <a:r>
              <a:rPr lang="cs-CZ" sz="2600" dirty="0" smtClean="0"/>
              <a:t>vstupného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600" dirty="0"/>
              <a:t>Nepravidelný rytmus zápasů </a:t>
            </a:r>
            <a:r>
              <a:rPr lang="cs-CZ" sz="2600" dirty="0" smtClean="0"/>
              <a:t>- dlouhé </a:t>
            </a:r>
            <a:r>
              <a:rPr lang="cs-CZ" sz="2600" dirty="0"/>
              <a:t>pauzy </a:t>
            </a:r>
            <a:endParaRPr lang="cs-CZ" sz="2600" dirty="0" smtClean="0"/>
          </a:p>
          <a:p>
            <a:pPr lvl="2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/>
              <a:t> není </a:t>
            </a:r>
            <a:r>
              <a:rPr lang="cs-CZ" sz="2400" dirty="0"/>
              <a:t>výjimkou, </a:t>
            </a:r>
            <a:r>
              <a:rPr lang="cs-CZ" sz="2400" dirty="0" smtClean="0"/>
              <a:t>že </a:t>
            </a:r>
            <a:r>
              <a:rPr lang="cs-CZ" sz="2400" dirty="0"/>
              <a:t>mužstvo </a:t>
            </a:r>
            <a:r>
              <a:rPr lang="cs-CZ" sz="2400" dirty="0" smtClean="0"/>
              <a:t>nehraje 10 dnů žádný zápas  nebo 2-3 </a:t>
            </a:r>
            <a:r>
              <a:rPr lang="cs-CZ" sz="2400" dirty="0"/>
              <a:t>týdny </a:t>
            </a:r>
            <a:r>
              <a:rPr lang="cs-CZ" sz="2400" dirty="0" smtClean="0"/>
              <a:t>nehraje doma</a:t>
            </a:r>
          </a:p>
          <a:p>
            <a:pPr lvl="4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smtClean="0"/>
              <a:t>  nevhodné </a:t>
            </a:r>
            <a:r>
              <a:rPr lang="cs-CZ" sz="2400" dirty="0"/>
              <a:t>pro </a:t>
            </a:r>
            <a:r>
              <a:rPr lang="cs-CZ" sz="2400" dirty="0" smtClean="0"/>
              <a:t>sportovní výkonost hráčů</a:t>
            </a:r>
          </a:p>
          <a:p>
            <a:pPr lvl="4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smtClean="0"/>
              <a:t>  dlouhé pauzy snižují zájem diváků a médií</a:t>
            </a:r>
            <a:endParaRPr lang="cs-CZ" sz="2400" dirty="0"/>
          </a:p>
          <a:p>
            <a:pPr marL="365760" lvl="1" indent="0">
              <a:lnSpc>
                <a:spcPct val="150000"/>
              </a:lnSpc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39214" y="1412776"/>
            <a:ext cx="8064896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None/>
            </a:pPr>
            <a:r>
              <a:rPr lang="cs-CZ" sz="3600" dirty="0" smtClean="0"/>
              <a:t>Pouze 32 zápasů ve </a:t>
            </a:r>
            <a:r>
              <a:rPr lang="cs-CZ" sz="3600" dirty="0" err="1" smtClean="0"/>
              <a:t>sk.Západ</a:t>
            </a:r>
            <a:r>
              <a:rPr lang="cs-CZ" sz="3600" dirty="0" smtClean="0"/>
              <a:t> (2014-15) !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86018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904" y="404664"/>
            <a:ext cx="7459488" cy="1512168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/>
              <a:t>Nízká atraktivita dlouhodobé soutěže</a:t>
            </a:r>
            <a:br>
              <a:rPr lang="cs-CZ" sz="4400" dirty="0"/>
            </a:b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2926" y="3140968"/>
            <a:ext cx="8191333" cy="29523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Menší </a:t>
            </a:r>
            <a:r>
              <a:rPr lang="cs-CZ" sz="2800" dirty="0"/>
              <a:t>počet divácky nejatraktivnějších regionálních derby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Vysoká jistota </a:t>
            </a:r>
            <a:r>
              <a:rPr lang="cs-CZ" sz="2800" dirty="0"/>
              <a:t>play-</a:t>
            </a:r>
            <a:r>
              <a:rPr lang="cs-CZ" sz="2800" dirty="0" err="1"/>
              <a:t>off</a:t>
            </a:r>
            <a:r>
              <a:rPr lang="cs-CZ" sz="2800" dirty="0"/>
              <a:t> snižuje motivaci hráčů, </a:t>
            </a:r>
            <a:r>
              <a:rPr lang="cs-CZ" sz="2800" dirty="0" smtClean="0"/>
              <a:t>mužstev, klubů </a:t>
            </a:r>
            <a:r>
              <a:rPr lang="cs-CZ" sz="2800" dirty="0"/>
              <a:t>i náboj a atraktivitu pro </a:t>
            </a:r>
            <a:r>
              <a:rPr lang="cs-CZ" sz="2800" dirty="0" smtClean="0"/>
              <a:t>diváky v průběhu sezóny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Živná půda pro negativní jevy (tzv. pouštění zápasů, sázení apod.) a pro různá podezřívání a </a:t>
            </a:r>
            <a:r>
              <a:rPr lang="cs-CZ" sz="2800" dirty="0"/>
              <a:t>o</a:t>
            </a:r>
            <a:r>
              <a:rPr lang="cs-CZ" sz="2800" dirty="0" smtClean="0"/>
              <a:t>bviňování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2204864"/>
            <a:ext cx="8184707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None/>
            </a:pPr>
            <a:r>
              <a:rPr lang="cs-CZ" sz="3600" dirty="0" smtClean="0"/>
              <a:t>16 ze 17 (94%) ve </a:t>
            </a:r>
            <a:r>
              <a:rPr lang="cs-CZ" sz="3600" dirty="0" err="1" smtClean="0"/>
              <a:t>sk.Západ</a:t>
            </a:r>
            <a:r>
              <a:rPr lang="cs-CZ" sz="3600" dirty="0" smtClean="0"/>
              <a:t> (2014-15) postupuje do play-</a:t>
            </a:r>
            <a:r>
              <a:rPr lang="cs-CZ" sz="3600" dirty="0" err="1" smtClean="0"/>
              <a:t>off</a:t>
            </a:r>
            <a:r>
              <a:rPr lang="cs-CZ" sz="3600" dirty="0" smtClean="0"/>
              <a:t>!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12191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904" y="404664"/>
            <a:ext cx="7459488" cy="1512168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/>
              <a:t>Různé podmínky skupin </a:t>
            </a:r>
            <a:r>
              <a:rPr lang="cs-CZ" sz="4400" dirty="0" smtClean="0"/>
              <a:t>Východ/Západ</a:t>
            </a:r>
            <a:br>
              <a:rPr lang="cs-CZ" sz="4400" dirty="0" smtClean="0"/>
            </a:b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5" y="3140968"/>
            <a:ext cx="3960439" cy="266429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b="1" dirty="0"/>
              <a:t>Západ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17 účastníků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32 zápasů v základní části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2 postupující do kvalifikace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1 sestupující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94% do play-</a:t>
            </a:r>
            <a:r>
              <a:rPr lang="cs-CZ" dirty="0" err="1" smtClean="0"/>
              <a:t>off</a:t>
            </a:r>
            <a:endParaRPr lang="cs-CZ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2204864"/>
            <a:ext cx="8184707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None/>
            </a:pPr>
            <a:r>
              <a:rPr lang="cs-CZ" sz="3600" dirty="0" smtClean="0"/>
              <a:t>Je spravedlivé, že obě skupiny 2.ligy mají různé podmínky?</a:t>
            </a:r>
            <a:endParaRPr lang="cs-CZ" sz="36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03913" y="3140968"/>
            <a:ext cx="3960439" cy="26642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b="1" dirty="0" smtClean="0"/>
              <a:t>Východ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11 účastníků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40 zápasů v základní části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1 postupující do kvalifikace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1 sestupující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73% do play-</a:t>
            </a:r>
            <a:r>
              <a:rPr lang="cs-CZ" dirty="0" err="1" smtClean="0"/>
              <a:t>off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6378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904" y="404664"/>
            <a:ext cx="7459488" cy="1152128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 smtClean="0"/>
              <a:t>Existuje ideální řešení?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62270" y="4149080"/>
            <a:ext cx="8191333" cy="230425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Podle diskusí s ostatními kluby, by takovou variantou mohl být návrat k osvědčenému systému tří skupin, doplněnému o některé nové atraktivní prvky.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53007" y="1556792"/>
            <a:ext cx="8184707" cy="2376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4400" dirty="0" smtClean="0"/>
              <a:t> Neexistuje. Vždy se najde někdo, komu nebude zvolený model vyhovovat.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600" dirty="0" smtClean="0"/>
              <a:t> Ale lze zvolit takovou variantu, která bude spravedlivá pro obě (všechny) skupiny, bude atraktivní pro diváky, motivační pro hráče a akceptovatelná pro většinu klubů.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77361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904" y="404664"/>
            <a:ext cx="7459488" cy="1728192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 smtClean="0"/>
              <a:t>Návrh modelu 2.ligy pro sezónu 2015 - 2016</a:t>
            </a: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2564904"/>
            <a:ext cx="8191333" cy="3528392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3 skupiny po 10 účastnících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Základní část 36 zápasů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Nadstavbová část 8 zápasů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Play-</a:t>
            </a:r>
            <a:r>
              <a:rPr lang="cs-CZ" sz="2800" dirty="0" err="1" smtClean="0"/>
              <a:t>off</a:t>
            </a:r>
            <a:r>
              <a:rPr lang="cs-CZ" sz="2800" dirty="0" smtClean="0"/>
              <a:t> tzv. výběrovým způsobem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102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904" y="404664"/>
            <a:ext cx="7459488" cy="1008112"/>
          </a:xfrm>
        </p:spPr>
        <p:txBody>
          <a:bodyPr/>
          <a:lstStyle/>
          <a:p>
            <a:pPr marL="0" indent="0" algn="l">
              <a:buNone/>
            </a:pPr>
            <a:r>
              <a:rPr lang="cs-CZ" sz="4400" dirty="0" smtClean="0"/>
              <a:t>3 </a:t>
            </a:r>
            <a:r>
              <a:rPr lang="cs-CZ" sz="4400" dirty="0"/>
              <a:t>skupiny po 10 účastnících</a:t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8191333" cy="4968552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400" dirty="0" smtClean="0"/>
              <a:t>Stanovit dlouhodobě pevný počet 30 účastníků 2.ligy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Pokud se někdo rozhodne do soutěže nenastoupit, umožnit prodej licence nebo nabídnout účast sestupujícímu, </a:t>
            </a:r>
            <a:r>
              <a:rPr lang="cs-CZ" sz="2400" dirty="0" err="1" smtClean="0"/>
              <a:t>kvalifikantům</a:t>
            </a:r>
            <a:r>
              <a:rPr lang="cs-CZ" sz="2400" dirty="0" smtClean="0"/>
              <a:t> nebo dalším zájemcům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Významně postihovat odstoupení ze soutěže těsně před jejím začátkem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 Pro nadcházející sezónu zrušit sestupy Klatov a Karviné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829676483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236</TotalTime>
  <Words>1001</Words>
  <Application>Microsoft Office PowerPoint</Application>
  <PresentationFormat>Předvádění na obrazovce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Aerodynamika</vt:lpstr>
      <vt:lpstr>2. LIGA 2015 - 2016</vt:lpstr>
      <vt:lpstr>Nejčastěji kritizovaná negativa současného modelu</vt:lpstr>
      <vt:lpstr>Velké dojezdové vzdálenosti  </vt:lpstr>
      <vt:lpstr>Nízký počet zápasů  </vt:lpstr>
      <vt:lpstr>Nízká atraktivita dlouhodobé soutěže   </vt:lpstr>
      <vt:lpstr>Různé podmínky skupin Východ/Západ  </vt:lpstr>
      <vt:lpstr>Existuje ideální řešení?   </vt:lpstr>
      <vt:lpstr>Návrh modelu 2.ligy pro sezónu 2015 - 2016 </vt:lpstr>
      <vt:lpstr>3 skupiny po 10 účastnících  </vt:lpstr>
      <vt:lpstr>3 skupiny po 10 účastnících  </vt:lpstr>
      <vt:lpstr>Základní část  </vt:lpstr>
      <vt:lpstr>Nadstavbová část  </vt:lpstr>
      <vt:lpstr>Play - off </vt:lpstr>
      <vt:lpstr>Velké finále              - kvalifikace o 1.ligu </vt:lpstr>
      <vt:lpstr>Pozitiva navrhovaného systému?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LIGA 2015 - 2016</dc:title>
  <dc:creator>Krasny Martin</dc:creator>
  <cp:lastModifiedBy>Krasny Martin</cp:lastModifiedBy>
  <cp:revision>24</cp:revision>
  <dcterms:created xsi:type="dcterms:W3CDTF">2015-04-12T10:31:40Z</dcterms:created>
  <dcterms:modified xsi:type="dcterms:W3CDTF">2015-04-13T08:22:47Z</dcterms:modified>
</cp:coreProperties>
</file>